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8" r:id="rId1"/>
  </p:sldMasterIdLst>
  <p:notesMasterIdLst>
    <p:notesMasterId r:id="rId11"/>
  </p:notesMasterIdLst>
  <p:handoutMasterIdLst>
    <p:handoutMasterId r:id="rId12"/>
  </p:handoutMasterIdLst>
  <p:sldIdLst>
    <p:sldId id="318" r:id="rId2"/>
    <p:sldId id="326" r:id="rId3"/>
    <p:sldId id="338" r:id="rId4"/>
    <p:sldId id="327" r:id="rId5"/>
    <p:sldId id="328" r:id="rId6"/>
    <p:sldId id="331" r:id="rId7"/>
    <p:sldId id="333" r:id="rId8"/>
    <p:sldId id="330" r:id="rId9"/>
    <p:sldId id="325" r:id="rId10"/>
  </p:sldIdLst>
  <p:sldSz cx="9144000" cy="6858000" type="screen4x3"/>
  <p:notesSz cx="6873875" cy="100615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3300"/>
    <a:srgbClr val="FF9966"/>
    <a:srgbClr val="FFCC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63208" autoAdjust="0"/>
  </p:normalViewPr>
  <p:slideViewPr>
    <p:cSldViewPr>
      <p:cViewPr varScale="1"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69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8" tIns="46959" rIns="93918" bIns="46959" numCol="1" anchor="t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8" tIns="46959" rIns="93918" bIns="46959" numCol="1" anchor="t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8" tIns="46959" rIns="93918" bIns="46959" numCol="1" anchor="b" anchorCtr="0" compatLnSpc="1">
            <a:prstTxWarp prst="textNoShape">
              <a:avLst/>
            </a:prstTxWarp>
          </a:bodyPr>
          <a:lstStyle>
            <a:lvl1pPr defTabSz="9398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675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18" tIns="46959" rIns="93918" bIns="46959" numCol="1" anchor="b" anchorCtr="0" compatLnSpc="1">
            <a:prstTxWarp prst="textNoShape">
              <a:avLst/>
            </a:prstTxWarp>
          </a:bodyPr>
          <a:lstStyle>
            <a:lvl1pPr algn="r" defTabSz="93980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F7217E2-730D-4ACB-ACE3-1E669A2AF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250825"/>
            <a:ext cx="1588" cy="1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3100" y="3562350"/>
            <a:ext cx="7827963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 txBox="1"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350F3-022A-45FC-BED1-0A91A659C253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4D337-2807-4224-A45A-9FC6362E8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80592-09EC-4FBF-AE91-1514E150CB62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4870-4461-4097-BE3A-606AEA071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6852-FC8D-4109-946B-C25936E8A8AB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99F14-059C-43C3-B94A-727AC6348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56E7-C40B-4433-8F30-595E0190E500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D71A9-CFA6-431F-A019-09E5F64BB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659B1-3D83-416D-B6FC-674741C9D8BB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4FE77-1294-4647-ABEB-E0406CB49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267E-4B5C-4A57-810F-AAA819197634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05722-B818-4257-8299-7643C0F31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D7C3-0B96-4F9D-9A3D-A460C477CB28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440C7-5BB3-4EB0-8927-E9EF2D70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005EC-1F1D-48E0-BEA1-0E9236E595AF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5F47-1C85-4417-9567-31FDFA8DD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9E3E1-B177-409B-A9EF-FB48A6CA533C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5A83-E869-4F3A-9F2E-2D238F089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6288-E0C1-4C4D-BF76-21D52CAD8DFC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E54C-BC4D-4A86-A630-FA43A0A4D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C9AE5-40F3-46BC-8C90-FAB5D6FF840D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FFA2-1F3D-4D61-BE5D-B9EE3A43A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FF0000"/>
            </a:gs>
            <a:gs pos="25000">
              <a:srgbClr val="00B0F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4473EEF-FF2D-4A61-BC32-A613C25D6CCE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03ED9E3-C68C-4E13-A8F2-AFBFA5C02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1" r:id="rId2"/>
    <p:sldLayoutId id="2147483750" r:id="rId3"/>
    <p:sldLayoutId id="2147483742" r:id="rId4"/>
    <p:sldLayoutId id="2147483743" r:id="rId5"/>
    <p:sldLayoutId id="2147483744" r:id="rId6"/>
    <p:sldLayoutId id="2147483745" r:id="rId7"/>
    <p:sldLayoutId id="2147483751" r:id="rId8"/>
    <p:sldLayoutId id="2147483746" r:id="rId9"/>
    <p:sldLayoutId id="2147483747" r:id="rId10"/>
    <p:sldLayoutId id="2147483748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857364"/>
            <a:ext cx="8072465" cy="35004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ЗАЈЕДНИЦА СУДИЈА И КОНТРОЛОРА</a:t>
            </a:r>
            <a:br>
              <a:rPr lang="sr-Cyrl-CS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3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РУКОМЕТНОГ САВЕЗА СРБИЈЕ</a:t>
            </a:r>
            <a:r>
              <a:rPr lang="sr-Cyrl-CS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ЛЕТЊИ КАМП СУДИЈА И КОНТРОЛОРА</a:t>
            </a:r>
            <a:br>
              <a:rPr lang="sr-Cyrl-CS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31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</a:t>
            </a:r>
            <a:r>
              <a:rPr lang="sr-Cyrl-CS" sz="31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КРАГУЈЕВАЦ 2012*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475C9-0713-4DE6-A73C-8115C3FBB703}" type="slidenum">
              <a:rPr lang="en-US">
                <a:latin typeface="Calibri" pitchFamily="34" charset="0"/>
              </a:rPr>
              <a:pPr>
                <a:defRPr/>
              </a:pPr>
              <a:t>1</a:t>
            </a:fld>
            <a:endParaRPr lang="en-US">
              <a:latin typeface="Calibri" pitchFamily="34" charset="0"/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3428992" y="5929330"/>
            <a:ext cx="2623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r-Cyrl-C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јул </a:t>
            </a:r>
            <a:r>
              <a:rPr lang="sr-Latn-C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sr-Cyrl-C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C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r-Cyrl-CS" sz="24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године</a:t>
            </a:r>
            <a:endParaRPr lang="sr-Latn-C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header_sr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901" y="299623"/>
            <a:ext cx="6072198" cy="843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bliqueBottomLef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29" y="2143116"/>
            <a:ext cx="6143668" cy="150019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CS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ПРЕДНОСТ</a:t>
            </a:r>
            <a:br>
              <a:rPr lang="sr-Cyrl-CS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РАЗУМЕВАЊЕ </a:t>
            </a:r>
            <a:r>
              <a:rPr lang="sr-Cyrl-C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ИГРЕ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475C9-0713-4DE6-A73C-8115C3FBB703}" type="slidenum">
              <a:rPr lang="en-US">
                <a:latin typeface="Calibri" pitchFamily="34" charset="0"/>
              </a:rPr>
              <a:pPr>
                <a:defRPr/>
              </a:pPr>
              <a:t>2</a:t>
            </a:fld>
            <a:endParaRPr lang="en-US" dirty="0">
              <a:latin typeface="Calibri" pitchFamily="34" charset="0"/>
            </a:endParaRP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1428728" y="4000504"/>
            <a:ext cx="5500682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Cyrl-CS" sz="2800" b="1" i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Зоран Станојевић</a:t>
            </a:r>
          </a:p>
          <a:p>
            <a:r>
              <a:rPr lang="sr-Cyrl-CS" sz="2800" b="1" i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Слободан Вишекруна</a:t>
            </a:r>
          </a:p>
          <a:p>
            <a:r>
              <a:rPr lang="sr-Cyrl-CS" sz="2000" b="1" i="1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бивше </a:t>
            </a:r>
            <a:r>
              <a:rPr lang="sr-Cyrl-CS" sz="2000" b="1" i="1" dirty="0" smtClean="0">
                <a:solidFill>
                  <a:srgbClr val="002060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међународне ИХФ судије</a:t>
            </a:r>
            <a:endParaRPr lang="sr-Latn-CS" sz="2800" b="1" i="1" dirty="0">
              <a:solidFill>
                <a:srgbClr val="002060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2857488" y="5857892"/>
            <a:ext cx="237577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r-Cyrl-CS" sz="20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Крагујевац</a:t>
            </a:r>
            <a:r>
              <a:rPr lang="sr-Latn-CS" sz="2000" b="1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20</a:t>
            </a:r>
            <a:r>
              <a:rPr lang="sr-Cyrl-CS" sz="2000" b="1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sr-Latn-CS" sz="2000" b="1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Latn-CS" sz="20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 descr="header_sr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901" y="500042"/>
            <a:ext cx="6072198" cy="843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bliqueBottomLeft"/>
            <a:lightRig rig="threePt" dir="t"/>
          </a:scene3d>
          <a:sp3d>
            <a:bevelT w="165100" prst="coolSlant"/>
          </a:sp3d>
        </p:spPr>
      </p:pic>
      <p:pic>
        <p:nvPicPr>
          <p:cNvPr id="10" name="Picture 9" descr="gal2268[1]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3626581"/>
            <a:ext cx="2160280" cy="3231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285720" y="1071546"/>
            <a:ext cx="8286808" cy="5500726"/>
          </a:xfrm>
        </p:spPr>
        <p:txBody>
          <a:bodyPr anchor="t"/>
          <a:lstStyle/>
          <a:p>
            <a:pPr eaLnBrk="1" hangingPunct="1">
              <a:spcAft>
                <a:spcPts val="0"/>
              </a:spcAft>
            </a:pP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РАЗУМЕВАЊЕ ИГРЕ</a:t>
            </a:r>
            <a:r>
              <a:rPr lang="sr-Cyrl-C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или </a:t>
            </a: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“ОСЕЋАЈ ЗА ИГРУ”</a:t>
            </a:r>
            <a:r>
              <a:rPr lang="sr-Cyrl-C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је основ доброг, квалитетног и успешног суђења.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ДОБРО РАЗУМЕВАЊЕ ИГРЕ</a:t>
            </a:r>
            <a:r>
              <a:rPr lang="sr-Cyrl-C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карактеришу:</a:t>
            </a:r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обученост,</a:t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сналажљивост,</a:t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интелигенција,</a:t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одлично познавање Правила рукометне игре.</a:t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ПОШТОВАЊЕ ПРЕДНОСТИ</a:t>
            </a:r>
            <a:r>
              <a:rPr lang="sr-Cyrl-C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</a:t>
            </a: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најпрепознатљивији облик разумевања игре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428596" y="714356"/>
            <a:ext cx="8429684" cy="5572164"/>
          </a:xfrm>
        </p:spPr>
        <p:txBody>
          <a:bodyPr anchor="t"/>
          <a:lstStyle/>
          <a:p>
            <a:pPr eaLnBrk="1" hangingPunct="1">
              <a:spcAft>
                <a:spcPts val="1200"/>
              </a:spcAft>
              <a:tabLst>
                <a:tab pos="180000" algn="l"/>
              </a:tabLst>
            </a:pPr>
            <a:r>
              <a:rPr lang="sr-Cyrl-C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Рукометни судија мора:</a:t>
            </a:r>
            <a:r>
              <a:rPr lang="sr-Cyrl-C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да познаје елементе </a:t>
            </a:r>
            <a:r>
              <a:rPr lang="sr-Cyrl-CS" sz="28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рукометне игре, </a:t>
            </a: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како би 	могао успешно да </a:t>
            </a:r>
            <a:r>
              <a:rPr lang="sr-Cyrl-C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‘’РАЗУМЕ ИГРУ’’</a:t>
            </a: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да познаје поједине тактичке замисли нападајуће 	и одбрамбене екипе</a:t>
            </a:r>
            <a:r>
              <a:rPr lang="sr-Cyrl-C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Latn-C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Latn-C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  <a:t/>
            </a:r>
            <a:b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  <a:t/>
            </a:r>
            <a:b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</a:br>
            <a:endParaRPr lang="en-US" sz="20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 descr="nor 08 švedska  nemačk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357694"/>
            <a:ext cx="2352684" cy="2352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785786" y="642918"/>
            <a:ext cx="8001056" cy="5572164"/>
          </a:xfrm>
        </p:spPr>
        <p:txBody>
          <a:bodyPr anchor="t"/>
          <a:lstStyle/>
          <a:p>
            <a:pPr eaLnBrk="1" hangingPunct="1">
              <a:tabLst>
                <a:tab pos="180000" algn="l"/>
              </a:tabLst>
            </a:pP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Непознавање тактичких замисли често доводи до 	</a:t>
            </a: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грубих пропуста у примени правила игре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који 	штете рукомету у 	целини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Способност прилагођавања тренутним 	</a:t>
            </a: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променама у стратегији игре 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појединих екипа 	чини судије квалитетнијим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Од судија не треба тражити да познају тренерски посао, 	али </a:t>
            </a: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основне елементе морају знати</a:t>
            </a:r>
            <a:r>
              <a:rPr lang="sr-Cyrl-C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Latn-C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Latn-C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  <a:t/>
            </a:r>
            <a:b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</a:br>
            <a: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  <a:t/>
            </a:r>
            <a:br>
              <a:rPr lang="sr-Latn-CS" sz="2000" b="1" dirty="0" smtClean="0">
                <a:solidFill>
                  <a:srgbClr val="C00000"/>
                </a:solidFill>
                <a:latin typeface="Cambria" pitchFamily="18" charset="0"/>
              </a:rPr>
            </a:br>
            <a:endParaRPr lang="en-US" sz="2000" b="1" dirty="0" smtClean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785786" y="857232"/>
            <a:ext cx="7715304" cy="5000660"/>
          </a:xfrm>
        </p:spPr>
        <p:txBody>
          <a:bodyPr anchor="t"/>
          <a:lstStyle/>
          <a:p>
            <a:pPr eaLnBrk="1" hangingPunct="1">
              <a:tabLst>
                <a:tab pos="180000" algn="l"/>
              </a:tabLst>
            </a:pPr>
            <a:r>
              <a:rPr lang="sr-Cyrl-C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Судије треба да:</a:t>
            </a: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дозволе да игра тече</a:t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избегну пребрзо прекидање игре</a:t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досуде </a:t>
            </a:r>
            <a:r>
              <a:rPr lang="sr-Cyrl-C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слободно бацање, тек </a:t>
            </a: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ако лопта дође у 	посед одбрамбене екипе</a:t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досуде прогресивну казну одбрамбеном играчу, 	тек након што нападајућа екипа заврши започету 	акцију</a:t>
            </a:r>
            <a:endParaRPr lang="en-US" sz="2400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5" descr="363O429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42852"/>
            <a:ext cx="3432457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500034" y="1142984"/>
            <a:ext cx="8143932" cy="4214842"/>
          </a:xfrm>
        </p:spPr>
        <p:txBody>
          <a:bodyPr anchor="t"/>
          <a:lstStyle/>
          <a:p>
            <a:pPr eaLnBrk="1" hangingPunct="1">
              <a:tabLst>
                <a:tab pos="180000" algn="l"/>
              </a:tabLst>
            </a:pP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У случају неправилне замене, </a:t>
            </a:r>
            <a:r>
              <a:rPr lang="sr-Cyrl-C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игра се 	моментално прекида</a:t>
            </a:r>
            <a:r>
              <a:rPr lang="sr-Cyrl-CS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 записничког стола</a:t>
            </a:r>
            <a:b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Ако записнички сто не уочи такав прекршај,  онда 	су </a:t>
            </a:r>
            <a:r>
              <a:rPr lang="sr-Cyrl-C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судије дужне да “пусте </a:t>
            </a:r>
            <a:r>
              <a:rPr lang="sr-Cyrl-CS" sz="26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предност”,</a:t>
            </a:r>
            <a:r>
              <a:rPr lang="sr-Cyrl-C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sr-Cyrl-C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уколико 	прекршај није начинила екипа која има лопту у 	поседу.</a:t>
            </a:r>
            <a:endParaRPr lang="en-US" sz="2600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5"/>
          <p:cNvSpPr>
            <a:spLocks noGrp="1" noChangeArrowheads="1"/>
          </p:cNvSpPr>
          <p:nvPr>
            <p:ph type="title"/>
          </p:nvPr>
        </p:nvSpPr>
        <p:spPr>
          <a:xfrm>
            <a:off x="785786" y="142852"/>
            <a:ext cx="7572375" cy="5857916"/>
          </a:xfrm>
        </p:spPr>
        <p:txBody>
          <a:bodyPr anchor="t"/>
          <a:lstStyle/>
          <a:p>
            <a:pPr eaLnBrk="1" hangingPunct="1">
              <a:tabLst>
                <a:tab pos="180000" algn="l"/>
                <a:tab pos="360000" algn="l"/>
              </a:tabLst>
            </a:pPr>
            <a:r>
              <a:rPr lang="sr-Cyrl-C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Нема предности:</a:t>
            </a:r>
            <a:br>
              <a:rPr lang="sr-Cyrl-C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- 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када нападач, иако је над њим начињен 				прекршај, </a:t>
            </a:r>
            <a:r>
              <a:rPr lang="sr-Cyrl-C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сам начини други прекршај	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</a:t>
            </a:r>
            <a:r>
              <a:rPr lang="sr-Cyrl-C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	правила 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игре (кораке, пробијање, дуплу 				</a:t>
            </a:r>
            <a:r>
              <a:rPr lang="sr-Cyrl-C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лопту...) стекне тзв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 </a:t>
            </a:r>
            <a:r>
              <a:rPr lang="sr-Cyrl-C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‘’</a:t>
            </a:r>
            <a:r>
              <a:rPr lang="sr-Cyrl-C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дуплу предност</a:t>
            </a:r>
            <a:r>
              <a:rPr lang="sr-Cyrl-CS" sz="24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’’</a:t>
            </a:r>
            <a:r>
              <a:rPr lang="sr-Cyrl-C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.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	</a:t>
            </a:r>
            <a:r>
              <a:rPr lang="sr-Cyrl-CS" sz="2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- </a:t>
            </a:r>
            <a:r>
              <a:rPr lang="sr-Cyrl-CS" sz="2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код такозваног </a:t>
            </a:r>
            <a:r>
              <a:rPr lang="sr-Cyrl-CS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‘</a:t>
            </a:r>
            <a:r>
              <a:rPr lang="sr-Cyrl-C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’досвиравања гола’’</a:t>
            </a: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- када се огласи записнички сто због 					погрешне замене или тражења екипног 				тајм-аута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sr-Cyrl-C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- када треће лице уђе у терен, 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-	уколико дође до тренутне повреде одбрамбеног 			играча, посебно голмана</a:t>
            </a:r>
            <a:b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sr-Cyrl-C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		(неравноправан однос снага на терену)</a:t>
            </a:r>
            <a:endParaRPr lang="en-US" sz="2800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F4EA-5376-4D09-919F-F043593CD06C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Grp="1" noChangeArrowheads="1"/>
          </p:cNvSpPr>
          <p:nvPr>
            <p:ph type="title"/>
          </p:nvPr>
        </p:nvSpPr>
        <p:spPr>
          <a:xfrm>
            <a:off x="714348" y="642918"/>
            <a:ext cx="7643813" cy="2786063"/>
          </a:xfrm>
        </p:spPr>
        <p:txBody>
          <a:bodyPr anchorCtr="1"/>
          <a:lstStyle/>
          <a:p>
            <a:pPr algn="ctr" eaLnBrk="1" hangingPunct="1"/>
            <a:r>
              <a:rPr lang="sr-Cyrl-CS" sz="4400" b="1" i="1" dirty="0" smtClean="0">
                <a:solidFill>
                  <a:srgbClr val="FFFF00"/>
                </a:solidFill>
                <a:latin typeface="Cambria" pitchFamily="18" charset="0"/>
              </a:rPr>
              <a:t>Хвала на пажњи </a:t>
            </a:r>
            <a:r>
              <a:rPr lang="sr-Latn-CS" sz="4400" b="1" i="1" dirty="0" smtClean="0">
                <a:solidFill>
                  <a:srgbClr val="FFFF00"/>
                </a:solidFill>
                <a:latin typeface="Cambria" pitchFamily="18" charset="0"/>
              </a:rPr>
              <a:t>!</a:t>
            </a:r>
            <a:r>
              <a:rPr lang="sr-Latn-CS" sz="4400" i="1" smtClean="0">
                <a:solidFill>
                  <a:schemeClr val="bg1"/>
                </a:solidFill>
                <a:latin typeface="Cambria" pitchFamily="18" charset="0"/>
              </a:rPr>
              <a:t/>
            </a:r>
            <a:br>
              <a:rPr lang="sr-Latn-CS" sz="4400" i="1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sr-Latn-CS" sz="2800" i="1" smtClean="0">
                <a:solidFill>
                  <a:schemeClr val="bg1"/>
                </a:solidFill>
                <a:latin typeface="Cambria" pitchFamily="18" charset="0"/>
              </a:rPr>
              <a:t/>
            </a:r>
            <a:br>
              <a:rPr lang="sr-Latn-CS" sz="2800" i="1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sr-Cyrl-CS" sz="2800" i="1" smtClean="0">
                <a:solidFill>
                  <a:schemeClr val="bg1"/>
                </a:solidFill>
                <a:latin typeface="Cambria" pitchFamily="18" charset="0"/>
              </a:rPr>
              <a:t>    </a:t>
            </a:r>
            <a:r>
              <a:rPr lang="sr-Cyrl-CS" sz="4400" b="1" i="1" smtClean="0">
                <a:solidFill>
                  <a:schemeClr val="bg1"/>
                </a:solidFill>
                <a:latin typeface="Cambria" pitchFamily="18" charset="0"/>
              </a:rPr>
              <a:t>Зоран </a:t>
            </a:r>
            <a:r>
              <a:rPr lang="sr-Cyrl-CS" sz="4400" b="1" i="1" dirty="0" smtClean="0">
                <a:solidFill>
                  <a:schemeClr val="bg1"/>
                </a:solidFill>
                <a:latin typeface="Cambria" pitchFamily="18" charset="0"/>
              </a:rPr>
              <a:t>Станојевић</a:t>
            </a:r>
            <a:br>
              <a:rPr lang="sr-Cyrl-CS" sz="4400" b="1" i="1" dirty="0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sr-Cyrl-CS" sz="1100" b="1" i="1" dirty="0" smtClean="0">
                <a:solidFill>
                  <a:schemeClr val="bg1"/>
                </a:solidFill>
                <a:latin typeface="Cambria" pitchFamily="18" charset="0"/>
              </a:rPr>
              <a:t/>
            </a:r>
            <a:br>
              <a:rPr lang="sr-Cyrl-CS" sz="1100" b="1" i="1" dirty="0" smtClean="0">
                <a:solidFill>
                  <a:schemeClr val="bg1"/>
                </a:solidFill>
                <a:latin typeface="Cambria" pitchFamily="18" charset="0"/>
              </a:rPr>
            </a:br>
            <a:r>
              <a:rPr lang="sr-Cyrl-CS" sz="4400" b="1" i="1" dirty="0" smtClean="0">
                <a:solidFill>
                  <a:schemeClr val="bg1"/>
                </a:solidFill>
                <a:latin typeface="Cambria" pitchFamily="18" charset="0"/>
              </a:rPr>
              <a:t>Слободан Вишекруна</a:t>
            </a:r>
            <a:endParaRPr lang="en-US" sz="4400" b="1" i="1" dirty="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B413D5F-69CF-4146-8DD2-E3C273F1FD39}" type="datetime3">
              <a:rPr lang="sr-Latn-CS"/>
              <a:pPr>
                <a:defRPr/>
              </a:pPr>
              <a:t>28/6/12</a:t>
            </a:fld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5AC53-D168-4165-8CF6-E73E1657FC97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 descr="gal4864[1].jp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85984" y="3357562"/>
            <a:ext cx="4786347" cy="3190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68</Words>
  <PresentationFormat>On-screen Show (4:3)</PresentationFormat>
  <Paragraphs>30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ЗАЈЕДНИЦА СУДИЈА И КОНТРОЛОРА РУКОМЕТНОГ САВЕЗА СРБИЈЕ   ЛЕТЊИ КАМП СУДИЈА И КОНТРОЛОРА *КРАГУЈЕВАЦ 2012*</vt:lpstr>
      <vt:lpstr>ПРЕДНОСТ РАЗУМЕВАЊЕ ИГРЕ</vt:lpstr>
      <vt:lpstr>РАЗУМЕВАЊЕ ИГРЕ или “ОСЕЋАЈ ЗА ИГРУ” је основ доброг, квалитетног и успешног суђења.  ДОБРО РАЗУМЕВАЊЕ ИГРЕ карактеришу: - обученост, - сналажљивост, - интелигенција, - одлично познавање Правила рукометне игре.  ПОШТОВАЊЕ ПРЕДНОСТИ  - најпрепознатљивији облик разумевања игре</vt:lpstr>
      <vt:lpstr>  Рукометни судија мора:  - да познаје елементе рукометне игре, како би  могао успешно да ‘’РАЗУМЕ ИГРУ’’  - да познаје поједине тактичке замисли нападајуће  и одбрамбене екипе    </vt:lpstr>
      <vt:lpstr> - Непознавање тактичких замисли често доводи до  грубих пропуста у примени правила игре, који  штете рукомету у  целини  - Способност прилагођавања тренутним  променама у стратегији игре појединих екипа  чини судије квалитетнијим  - Од судија не треба тражити да познају тренерски посао,  али основне елементе морају знати    </vt:lpstr>
      <vt:lpstr>Судије треба да:  - дозволе да игра тече  - избегну пребрзо прекидање игре  - досуде слободно бацање, тек ако лопта дође у  посед одбрамбене екипе  - досуде прогресивну казну одбрамбеном играчу,  тек након што нападајућа екипа заврши започету  акцију</vt:lpstr>
      <vt:lpstr> - У случају неправилне замене, игра се  моментално прекида са записничког стола  - Ако записнички сто не уочи такав прекршај,  онда  су судије дужне да “пусте предност”, уколико  прекршај није начинила екипа која има лопту у  поседу.</vt:lpstr>
      <vt:lpstr>Нема предности:   - када нападач, иако је над њим начињен     прекршај, сам начини други прекршај    правила игре (кораке, пробијање, дуплу     лопту...) стекне тзв. ‘’дуплу предност’’.    - код такозваног ‘’досвиравања гола’’   - када се огласи записнички сто због      погрешне замене или тражења екипног     тајм-аута   - када треће лице уђе у терен,   - уколико дође до тренутне повреде одбрамбеног    играча, посебно голмана   (неравноправан однос снага на терену)</vt:lpstr>
      <vt:lpstr>Хвала на пажњи !      Зоран Станојевић  Слободан Вишекруна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Prednost - razumevanje igre</dc:title>
  <dc:creator>Slobodan Visekruna</dc:creator>
  <cp:lastModifiedBy>Windows User</cp:lastModifiedBy>
  <cp:revision>233</cp:revision>
  <dcterms:modified xsi:type="dcterms:W3CDTF">2012-06-28T10:16:51Z</dcterms:modified>
</cp:coreProperties>
</file>